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EBE5753F-882D-41C1-A69B-82AE6D860EFB}" type="datetimeFigureOut">
              <a:rPr lang="ru-RU" smtClean="0"/>
              <a:t>07.02.2017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C2EF4775-F3E2-4627-AFBC-AA2E969E9194}"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BE5753F-882D-41C1-A69B-82AE6D860EFB}" type="datetimeFigureOut">
              <a:rPr lang="ru-RU" smtClean="0"/>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BE5753F-882D-41C1-A69B-82AE6D860EFB}" type="datetimeFigureOut">
              <a:rPr lang="ru-RU" smtClean="0"/>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EF4775-F3E2-4627-AFBC-AA2E969E9194}"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BE5753F-882D-41C1-A69B-82AE6D860EFB}" type="datetimeFigureOut">
              <a:rPr lang="ru-RU" smtClean="0"/>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BE5753F-882D-41C1-A69B-82AE6D860EFB}" type="datetimeFigureOut">
              <a:rPr lang="ru-RU" smtClean="0"/>
              <a:t>07.02.2017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BE5753F-882D-41C1-A69B-82AE6D860EFB}" type="datetimeFigureOut">
              <a:rPr lang="ru-RU" smtClean="0"/>
              <a:t>07.02.2017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BE5753F-882D-41C1-A69B-82AE6D860EFB}" type="datetimeFigureOut">
              <a:rPr lang="ru-RU" smtClean="0"/>
              <a:t>07.02.2017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BE5753F-882D-41C1-A69B-82AE6D860EFB}" type="datetimeFigureOut">
              <a:rPr lang="ru-RU" smtClean="0"/>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BE5753F-882D-41C1-A69B-82AE6D860EFB}" type="datetimeFigureOut">
              <a:rPr lang="ru-RU" smtClean="0"/>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C2EF4775-F3E2-4627-AFBC-AA2E969E9194}"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BE5753F-882D-41C1-A69B-82AE6D860EFB}" type="datetimeFigureOut">
              <a:rPr lang="ru-RU" smtClean="0"/>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BE5753F-882D-41C1-A69B-82AE6D860EFB}" type="datetimeFigureOut">
              <a:rPr lang="ru-RU" smtClean="0"/>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EF4775-F3E2-4627-AFBC-AA2E969E919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E5753F-882D-41C1-A69B-82AE6D860EFB}" type="datetimeFigureOut">
              <a:rPr lang="ru-RU" smtClean="0"/>
              <a:t>07.02.2017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2EF4775-F3E2-4627-AFBC-AA2E969E9194}"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pPr algn="ctr"/>
            <a:r>
              <a:rPr lang="ru-RU" sz="9600" dirty="0" smtClean="0">
                <a:latin typeface="Times New Roman" pitchFamily="18" charset="0"/>
                <a:cs typeface="Times New Roman" pitchFamily="18" charset="0"/>
              </a:rPr>
              <a:t>П</a:t>
            </a:r>
            <a:r>
              <a:rPr lang="ru-RU" sz="9600" dirty="0" smtClean="0">
                <a:latin typeface="Times New Roman" pitchFamily="18" charset="0"/>
                <a:cs typeface="Times New Roman" pitchFamily="18" charset="0"/>
              </a:rPr>
              <a:t>опуляция</a:t>
            </a:r>
            <a:endParaRPr lang="ru-RU" sz="96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571472" y="3571876"/>
            <a:ext cx="7854696" cy="1752600"/>
          </a:xfrm>
        </p:spPr>
        <p:txBody>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7554" y="642918"/>
            <a:ext cx="5786446" cy="1754326"/>
          </a:xfrm>
          <a:prstGeom prst="rect">
            <a:avLst/>
          </a:prstGeom>
          <a:noFill/>
        </p:spPr>
        <p:txBody>
          <a:bodyPr wrap="square" rtlCol="0">
            <a:spAutoFit/>
          </a:bodyPr>
          <a:lstStyle/>
          <a:p>
            <a:r>
              <a:rPr lang="ru-RU" dirty="0" smtClean="0"/>
              <a:t>Популяция - </a:t>
            </a:r>
            <a:r>
              <a:rPr lang="ru-RU" b="1" i="1" dirty="0" smtClean="0"/>
              <a:t>элементарная </a:t>
            </a:r>
            <a:r>
              <a:rPr lang="ru-RU" b="1" i="1" dirty="0"/>
              <a:t>группировка особей одного вида, занимающая определенную территорию и обладающая всеми необходимыми условиями для поддержания своей стабильности длительное время в меняющихся условиях среды</a:t>
            </a:r>
            <a:r>
              <a:rPr lang="ru-RU" b="1" i="1" dirty="0" smtClean="0"/>
              <a:t>.</a:t>
            </a:r>
            <a:endParaRPr lang="ru-RU" dirty="0"/>
          </a:p>
        </p:txBody>
      </p:sp>
      <p:pic>
        <p:nvPicPr>
          <p:cNvPr id="1026" name="Picture 2"/>
          <p:cNvPicPr>
            <a:picLocks noChangeAspect="1" noChangeArrowheads="1"/>
          </p:cNvPicPr>
          <p:nvPr/>
        </p:nvPicPr>
        <p:blipFill>
          <a:blip r:embed="rId2"/>
          <a:srcRect/>
          <a:stretch>
            <a:fillRect/>
          </a:stretch>
        </p:blipFill>
        <p:spPr bwMode="auto">
          <a:xfrm>
            <a:off x="357158" y="500042"/>
            <a:ext cx="2786082" cy="2714644"/>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929322" y="2500306"/>
            <a:ext cx="2520352" cy="3690944"/>
          </a:xfrm>
          <a:prstGeom prst="rect">
            <a:avLst/>
          </a:prstGeom>
          <a:noFill/>
          <a:ln w="9525">
            <a:noFill/>
            <a:miter lim="800000"/>
            <a:headEnd/>
            <a:tailEnd/>
          </a:ln>
          <a:effectLst/>
        </p:spPr>
      </p:pic>
      <p:sp>
        <p:nvSpPr>
          <p:cNvPr id="1028" name="Rectangle 4"/>
          <p:cNvSpPr>
            <a:spLocks noChangeArrowheads="1"/>
          </p:cNvSpPr>
          <p:nvPr/>
        </p:nvSpPr>
        <p:spPr bwMode="auto">
          <a:xfrm>
            <a:off x="500034" y="4000504"/>
            <a:ext cx="4857752" cy="163121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04800" algn="just"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ПОПУЛЯЦИЯ - это совокупность особей одного вида, имеющих общий генофонд и населяющих определенное пространство, с относительно однородными условиями обитания.</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 name="TextBox 6"/>
          <p:cNvSpPr txBox="1"/>
          <p:nvPr/>
        </p:nvSpPr>
        <p:spPr>
          <a:xfrm>
            <a:off x="571472" y="3357562"/>
            <a:ext cx="2071702" cy="523220"/>
          </a:xfrm>
          <a:prstGeom prst="rect">
            <a:avLst/>
          </a:prstGeom>
          <a:noFill/>
        </p:spPr>
        <p:txBody>
          <a:bodyPr wrap="square" rtlCol="0">
            <a:spAutoFit/>
          </a:bodyPr>
          <a:lstStyle/>
          <a:p>
            <a:pPr algn="ctr"/>
            <a:r>
              <a:rPr lang="ru-RU" sz="2800" dirty="0" smtClean="0"/>
              <a:t>С.С. Шварц</a:t>
            </a:r>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42918"/>
            <a:ext cx="4000528" cy="1815882"/>
          </a:xfrm>
          <a:prstGeom prst="rect">
            <a:avLst/>
          </a:prstGeom>
          <a:noFill/>
        </p:spPr>
        <p:txBody>
          <a:bodyPr wrap="square" rtlCol="0">
            <a:spAutoFit/>
          </a:bodyPr>
          <a:lstStyle/>
          <a:p>
            <a:pPr algn="ctr"/>
            <a:r>
              <a:rPr lang="ru-RU" sz="2800" b="1" i="1" dirty="0" smtClean="0"/>
              <a:t>Три </a:t>
            </a:r>
            <a:r>
              <a:rPr lang="ru-RU" sz="2800" b="1" i="1" dirty="0"/>
              <a:t>типа </a:t>
            </a:r>
            <a:r>
              <a:rPr lang="ru-RU" sz="2800" b="1" i="1" dirty="0" smtClean="0"/>
              <a:t>популяций</a:t>
            </a:r>
          </a:p>
          <a:p>
            <a:pPr algn="ctr"/>
            <a:r>
              <a:rPr lang="ru-RU" sz="2800" b="1" i="1" dirty="0"/>
              <a:t>-</a:t>
            </a:r>
            <a:r>
              <a:rPr lang="ru-RU" sz="2800" b="1" i="1" dirty="0" smtClean="0"/>
              <a:t>элементарные</a:t>
            </a:r>
          </a:p>
          <a:p>
            <a:pPr algn="ctr">
              <a:buFontTx/>
              <a:buChar char="-"/>
            </a:pPr>
            <a:r>
              <a:rPr lang="ru-RU" sz="2800" b="1" i="1" dirty="0" smtClean="0"/>
              <a:t>экологические </a:t>
            </a:r>
          </a:p>
          <a:p>
            <a:pPr algn="ctr">
              <a:buFontTx/>
              <a:buChar char="-"/>
            </a:pPr>
            <a:r>
              <a:rPr lang="ru-RU" sz="2800" b="1" i="1" dirty="0" smtClean="0"/>
              <a:t> географические</a:t>
            </a:r>
            <a:endParaRPr lang="ru-RU" sz="2800" dirty="0"/>
          </a:p>
        </p:txBody>
      </p:sp>
      <p:pic>
        <p:nvPicPr>
          <p:cNvPr id="3" name="Picture 4"/>
          <p:cNvPicPr>
            <a:picLocks noChangeAspect="1" noChangeArrowheads="1"/>
          </p:cNvPicPr>
          <p:nvPr/>
        </p:nvPicPr>
        <p:blipFill>
          <a:blip r:embed="rId2"/>
          <a:srcRect/>
          <a:stretch>
            <a:fillRect/>
          </a:stretch>
        </p:blipFill>
        <p:spPr bwMode="auto">
          <a:xfrm>
            <a:off x="4000496" y="2214554"/>
            <a:ext cx="4298950" cy="2540000"/>
          </a:xfrm>
          <a:prstGeom prst="rect">
            <a:avLst/>
          </a:prstGeom>
          <a:noFill/>
          <a:ln w="9525">
            <a:noFill/>
            <a:round/>
            <a:headEnd/>
            <a:tailEnd/>
          </a:ln>
          <a:effectLst/>
        </p:spPr>
      </p:pic>
      <p:sp>
        <p:nvSpPr>
          <p:cNvPr id="4" name="Text Box 5"/>
          <p:cNvSpPr txBox="1">
            <a:spLocks noChangeArrowheads="1"/>
          </p:cNvSpPr>
          <p:nvPr/>
        </p:nvSpPr>
        <p:spPr bwMode="auto">
          <a:xfrm>
            <a:off x="2000232" y="4857760"/>
            <a:ext cx="5491162" cy="1349375"/>
          </a:xfrm>
          <a:prstGeom prst="rect">
            <a:avLst/>
          </a:prstGeom>
          <a:noFill/>
          <a:ln w="9525">
            <a:noFill/>
            <a:round/>
            <a:headEnd/>
            <a:tailEnd/>
          </a:ln>
          <a:effectLst/>
        </p:spPr>
        <p:txBody>
          <a:bodyPr lIns="90000" tIns="59040" rIns="90000" bIns="450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600" b="1" dirty="0">
                <a:solidFill>
                  <a:srgbClr val="000000"/>
                </a:solidFill>
              </a:rPr>
              <a:t>Рис. 1. Пространственное подразделение популяций:</a:t>
            </a:r>
            <a:r>
              <a:rPr lang="ru-RU" dirty="0">
                <a:solidFill>
                  <a:srgbClr val="000000"/>
                </a:solidFill>
              </a:rPr>
              <a:t>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1 — ареал вида;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2-4 — соответственно географическая,</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 экологическая и элементарная популяции</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0"/>
            <a:ext cx="9080500" cy="1360487"/>
          </a:xfrm>
          <a:prstGeom prst="rect">
            <a:avLst/>
          </a:prstGeom>
          <a:solidFill>
            <a:srgbClr val="CFE7F5"/>
          </a:solidFill>
          <a:ln w="9360">
            <a:solidFill>
              <a:srgbClr val="808080"/>
            </a:solidFill>
            <a:round/>
            <a:headEnd/>
            <a:tailEnd/>
          </a:ln>
          <a:effectLst/>
        </p:spPr>
        <p:txBody>
          <a:bodyPr wrap="none" lIns="90000" tIns="60840" rIns="90000" bIns="45000" anchor="ct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dirty="0">
                <a:solidFill>
                  <a:srgbClr val="B84747"/>
                </a:solidFill>
              </a:rPr>
              <a:t>3. Элементарная (локальна) популяция</a:t>
            </a:r>
            <a:r>
              <a:rPr lang="ru-RU" dirty="0">
                <a:solidFill>
                  <a:srgbClr val="000000"/>
                </a:solidFill>
              </a:rPr>
              <a:t> — это совокупность особей одного </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вида, занимающих небольшой участок однородной площади. </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Между ними постоянно идёт обмен генетической информацией. </a:t>
            </a:r>
          </a:p>
        </p:txBody>
      </p:sp>
      <p:pic>
        <p:nvPicPr>
          <p:cNvPr id="5" name="Picture 2"/>
          <p:cNvPicPr>
            <a:picLocks noChangeAspect="1" noChangeArrowheads="1"/>
          </p:cNvPicPr>
          <p:nvPr/>
        </p:nvPicPr>
        <p:blipFill>
          <a:blip r:embed="rId2"/>
          <a:srcRect/>
          <a:stretch>
            <a:fillRect/>
          </a:stretch>
        </p:blipFill>
        <p:spPr bwMode="auto">
          <a:xfrm>
            <a:off x="214282" y="1428736"/>
            <a:ext cx="3975100" cy="3230562"/>
          </a:xfrm>
          <a:prstGeom prst="rect">
            <a:avLst/>
          </a:prstGeom>
          <a:noFill/>
          <a:ln w="9525">
            <a:noFill/>
            <a:round/>
            <a:headEnd/>
            <a:tailEnd/>
          </a:ln>
          <a:effectLst/>
        </p:spPr>
      </p:pic>
      <p:pic>
        <p:nvPicPr>
          <p:cNvPr id="6" name="Picture 4"/>
          <p:cNvPicPr>
            <a:picLocks noChangeAspect="1" noChangeArrowheads="1"/>
          </p:cNvPicPr>
          <p:nvPr/>
        </p:nvPicPr>
        <p:blipFill>
          <a:blip r:embed="rId3"/>
          <a:srcRect/>
          <a:stretch>
            <a:fillRect/>
          </a:stretch>
        </p:blipFill>
        <p:spPr bwMode="auto">
          <a:xfrm>
            <a:off x="5429256" y="1428736"/>
            <a:ext cx="3438525" cy="4391025"/>
          </a:xfrm>
          <a:prstGeom prst="rect">
            <a:avLst/>
          </a:prstGeom>
          <a:noFill/>
          <a:ln w="9525">
            <a:noFill/>
            <a:round/>
            <a:headEnd/>
            <a:tailEnd/>
          </a:ln>
          <a:effectLst/>
        </p:spPr>
      </p:pic>
      <p:sp>
        <p:nvSpPr>
          <p:cNvPr id="7" name="Text Box 3"/>
          <p:cNvSpPr txBox="1">
            <a:spLocks noChangeArrowheads="1"/>
          </p:cNvSpPr>
          <p:nvPr/>
        </p:nvSpPr>
        <p:spPr bwMode="auto">
          <a:xfrm>
            <a:off x="285720" y="4929198"/>
            <a:ext cx="3660775" cy="354013"/>
          </a:xfrm>
          <a:prstGeom prst="rect">
            <a:avLst/>
          </a:prstGeom>
          <a:noFill/>
          <a:ln w="9525">
            <a:noFill/>
            <a:round/>
            <a:headEnd/>
            <a:tailEnd/>
          </a:ln>
          <a:effectLst/>
        </p:spPr>
        <p:txBody>
          <a:bodyPr lIns="90000" tIns="60840" rIns="90000" bIns="45000"/>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dirty="0">
                <a:solidFill>
                  <a:srgbClr val="000000"/>
                </a:solidFill>
              </a:rPr>
              <a:t>СТАЯ ОКУНЯ</a:t>
            </a:r>
          </a:p>
        </p:txBody>
      </p:sp>
      <p:sp>
        <p:nvSpPr>
          <p:cNvPr id="8" name="Text Box 5"/>
          <p:cNvSpPr txBox="1">
            <a:spLocks noChangeArrowheads="1"/>
          </p:cNvSpPr>
          <p:nvPr/>
        </p:nvSpPr>
        <p:spPr bwMode="auto">
          <a:xfrm>
            <a:off x="4851400" y="6000768"/>
            <a:ext cx="4292600" cy="617538"/>
          </a:xfrm>
          <a:prstGeom prst="rect">
            <a:avLst/>
          </a:prstGeom>
          <a:noFill/>
          <a:ln w="9525">
            <a:noFill/>
            <a:round/>
            <a:headEnd/>
            <a:tailEnd/>
          </a:ln>
          <a:effectLst/>
        </p:spPr>
        <p:txBody>
          <a:bodyPr lIns="90000" tIns="60840" rIns="90000" bIns="45000"/>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dirty="0">
                <a:solidFill>
                  <a:srgbClr val="000000"/>
                </a:solidFill>
              </a:rPr>
              <a:t>МИКРОГРУППИРОВКА </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dirty="0">
                <a:solidFill>
                  <a:srgbClr val="000000"/>
                </a:solidFill>
              </a:rPr>
              <a:t>ЛАНДЫША КЕЙСКЕ</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2844" y="142852"/>
            <a:ext cx="8435975" cy="1150938"/>
          </a:xfrm>
          <a:prstGeom prst="rect">
            <a:avLst/>
          </a:prstGeom>
          <a:solidFill>
            <a:srgbClr val="CFE7F5"/>
          </a:solidFill>
          <a:ln w="9360">
            <a:solidFill>
              <a:srgbClr val="808080"/>
            </a:solidFill>
            <a:round/>
            <a:headEnd/>
            <a:tailEnd/>
          </a:ln>
          <a:effectLst/>
        </p:spPr>
        <p:txBody>
          <a:bodyPr wrap="none" lIns="90000" tIns="60840" rIns="90000" bIns="45000" anchor="ct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a:solidFill>
                  <a:srgbClr val="B84747"/>
                </a:solidFill>
              </a:rPr>
              <a:t>2. Экологическая популяция</a:t>
            </a:r>
            <a:r>
              <a:rPr lang="ru-RU" b="1">
                <a:solidFill>
                  <a:srgbClr val="000000"/>
                </a:solidFill>
              </a:rPr>
              <a:t> </a:t>
            </a:r>
            <a:r>
              <a:rPr lang="ru-RU">
                <a:solidFill>
                  <a:srgbClr val="000000"/>
                </a:solidFill>
              </a:rPr>
              <a:t>— совокупность элементарных популяций,</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solidFill>
                  <a:srgbClr val="000000"/>
                </a:solidFill>
              </a:rPr>
              <a:t> внутривидовые группировки, приуроченные к конкретным биоценозам. </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solidFill>
                  <a:srgbClr val="000000"/>
                </a:solidFill>
              </a:rPr>
              <a:t>Обмен генетической информацией между ними происходит довольно часто. </a:t>
            </a:r>
          </a:p>
        </p:txBody>
      </p:sp>
      <p:pic>
        <p:nvPicPr>
          <p:cNvPr id="3" name="Picture 2"/>
          <p:cNvPicPr>
            <a:picLocks noChangeAspect="1" noChangeArrowheads="1"/>
          </p:cNvPicPr>
          <p:nvPr/>
        </p:nvPicPr>
        <p:blipFill>
          <a:blip r:embed="rId2"/>
          <a:srcRect/>
          <a:stretch>
            <a:fillRect/>
          </a:stretch>
        </p:blipFill>
        <p:spPr bwMode="auto">
          <a:xfrm>
            <a:off x="214282" y="1357298"/>
            <a:ext cx="4249738" cy="2489200"/>
          </a:xfrm>
          <a:prstGeom prst="rect">
            <a:avLst/>
          </a:prstGeom>
          <a:noFill/>
          <a:ln w="9525">
            <a:noFill/>
            <a:round/>
            <a:headEnd/>
            <a:tailEnd/>
          </a:ln>
          <a:effectLst/>
        </p:spPr>
      </p:pic>
      <p:sp>
        <p:nvSpPr>
          <p:cNvPr id="4" name="Text Box 3"/>
          <p:cNvSpPr txBox="1">
            <a:spLocks noChangeArrowheads="1"/>
          </p:cNvSpPr>
          <p:nvPr/>
        </p:nvSpPr>
        <p:spPr bwMode="auto">
          <a:xfrm>
            <a:off x="214282" y="3929066"/>
            <a:ext cx="4081463" cy="352425"/>
          </a:xfrm>
          <a:prstGeom prst="rect">
            <a:avLst/>
          </a:prstGeom>
          <a:noFill/>
          <a:ln w="9525">
            <a:noFill/>
            <a:round/>
            <a:headEnd/>
            <a:tailEnd/>
          </a:ln>
          <a:effectLst/>
        </p:spPr>
        <p:txBody>
          <a:bodyPr lIns="90000" tIns="60840" rIns="90000" bIns="45000"/>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i="1" dirty="0">
                <a:solidFill>
                  <a:srgbClr val="000000"/>
                </a:solidFill>
              </a:rPr>
              <a:t>БЕЛКА СОСНОВОГО ЛЕСА</a:t>
            </a:r>
          </a:p>
        </p:txBody>
      </p:sp>
      <p:pic>
        <p:nvPicPr>
          <p:cNvPr id="5" name="Picture 4"/>
          <p:cNvPicPr>
            <a:picLocks noChangeAspect="1" noChangeArrowheads="1"/>
          </p:cNvPicPr>
          <p:nvPr/>
        </p:nvPicPr>
        <p:blipFill>
          <a:blip r:embed="rId3"/>
          <a:srcRect/>
          <a:stretch>
            <a:fillRect/>
          </a:stretch>
        </p:blipFill>
        <p:spPr bwMode="auto">
          <a:xfrm>
            <a:off x="4572000" y="1357298"/>
            <a:ext cx="4349750" cy="2601912"/>
          </a:xfrm>
          <a:prstGeom prst="rect">
            <a:avLst/>
          </a:prstGeom>
          <a:noFill/>
          <a:ln w="9525">
            <a:noFill/>
            <a:round/>
            <a:headEnd/>
            <a:tailEnd/>
          </a:ln>
          <a:effectLst/>
        </p:spPr>
      </p:pic>
      <p:sp>
        <p:nvSpPr>
          <p:cNvPr id="6" name="Text Box 5"/>
          <p:cNvSpPr txBox="1">
            <a:spLocks noChangeArrowheads="1"/>
          </p:cNvSpPr>
          <p:nvPr/>
        </p:nvSpPr>
        <p:spPr bwMode="auto">
          <a:xfrm>
            <a:off x="5072066" y="4071942"/>
            <a:ext cx="3222625" cy="352425"/>
          </a:xfrm>
          <a:prstGeom prst="rect">
            <a:avLst/>
          </a:prstGeom>
          <a:noFill/>
          <a:ln w="9525">
            <a:noFill/>
            <a:round/>
            <a:headEnd/>
            <a:tailEnd/>
          </a:ln>
          <a:effectLst/>
        </p:spPr>
        <p:txBody>
          <a:bodyPr lIns="90000" tIns="60840" rIns="90000" bIns="45000"/>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i="1" dirty="0">
                <a:solidFill>
                  <a:srgbClr val="000000"/>
                </a:solidFill>
              </a:rPr>
              <a:t>БЕЛКА ЕЛОВОГО  ЛЕСА</a:t>
            </a:r>
          </a:p>
        </p:txBody>
      </p:sp>
      <p:pic>
        <p:nvPicPr>
          <p:cNvPr id="7" name="Picture 6"/>
          <p:cNvPicPr>
            <a:picLocks noChangeAspect="1" noChangeArrowheads="1"/>
          </p:cNvPicPr>
          <p:nvPr/>
        </p:nvPicPr>
        <p:blipFill>
          <a:blip r:embed="rId4"/>
          <a:srcRect/>
          <a:stretch>
            <a:fillRect/>
          </a:stretch>
        </p:blipFill>
        <p:spPr bwMode="auto">
          <a:xfrm>
            <a:off x="1214414" y="4286256"/>
            <a:ext cx="3513137" cy="2325688"/>
          </a:xfrm>
          <a:prstGeom prst="rect">
            <a:avLst/>
          </a:prstGeom>
          <a:noFill/>
          <a:ln w="9525">
            <a:noFill/>
            <a:round/>
            <a:headEnd/>
            <a:tailEnd/>
          </a:ln>
          <a:effectLst/>
        </p:spPr>
      </p:pic>
      <p:sp>
        <p:nvSpPr>
          <p:cNvPr id="8" name="Text Box 7"/>
          <p:cNvSpPr txBox="1">
            <a:spLocks noChangeArrowheads="1"/>
          </p:cNvSpPr>
          <p:nvPr/>
        </p:nvSpPr>
        <p:spPr bwMode="auto">
          <a:xfrm>
            <a:off x="4786314" y="5929330"/>
            <a:ext cx="4081463" cy="614362"/>
          </a:xfrm>
          <a:prstGeom prst="rect">
            <a:avLst/>
          </a:prstGeom>
          <a:noFill/>
          <a:ln w="9525">
            <a:noFill/>
            <a:round/>
            <a:headEnd/>
            <a:tailEnd/>
          </a:ln>
          <a:effectLst/>
        </p:spPr>
        <p:txBody>
          <a:bodyPr lIns="90000" tIns="60840" rIns="90000" bIns="45000"/>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i="1" dirty="0">
                <a:solidFill>
                  <a:srgbClr val="000000"/>
                </a:solidFill>
              </a:rPr>
              <a:t>БЕЛКА ШИРОКОЛИСТВЕННОГО ЛЕСА</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642910" y="1285860"/>
            <a:ext cx="4143404" cy="3286148"/>
          </a:xfrm>
          <a:prstGeom prst="rect">
            <a:avLst/>
          </a:prstGeom>
          <a:solidFill>
            <a:srgbClr val="CFE7F5"/>
          </a:solidFill>
          <a:ln w="9360">
            <a:solidFill>
              <a:srgbClr val="808080"/>
            </a:solidFill>
            <a:round/>
            <a:headEnd/>
            <a:tailEnd/>
          </a:ln>
          <a:effectLst/>
        </p:spPr>
        <p:txBody>
          <a:bodyPr wrap="none" lIns="90000" tIns="60840" rIns="90000" bIns="45000" anchor="ctr"/>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dirty="0">
                <a:solidFill>
                  <a:srgbClr val="B84700"/>
                </a:solidFill>
              </a:rPr>
              <a:t>1. Географические популяции</a:t>
            </a:r>
            <a:r>
              <a:rPr lang="ru-RU" dirty="0">
                <a:solidFill>
                  <a:srgbClr val="000000"/>
                </a:solidFill>
              </a:rPr>
              <a:t> — это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группировки  особей обитающих на</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географически однородных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территориях довольно больших по</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площади.</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dirty="0">
              <a:solidFill>
                <a:srgbClr val="000000"/>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Они отделены друг от друга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географическими </a:t>
            </a:r>
            <a:r>
              <a:rPr lang="ru-RU" dirty="0" err="1">
                <a:solidFill>
                  <a:srgbClr val="000000"/>
                </a:solidFill>
              </a:rPr>
              <a:t>изолянтами</a:t>
            </a:r>
            <a:endParaRPr lang="ru-RU" dirty="0">
              <a:solidFill>
                <a:srgbClr val="000000"/>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(реки, горы, большие расстояния).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Обмен генами происходит редко.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dirty="0">
                <a:solidFill>
                  <a:srgbClr val="000000"/>
                </a:solidFill>
              </a:rPr>
              <a:t> </a:t>
            </a:r>
          </a:p>
        </p:txBody>
      </p:sp>
      <p:pic>
        <p:nvPicPr>
          <p:cNvPr id="3" name="Picture 6"/>
          <p:cNvPicPr>
            <a:picLocks noChangeAspect="1" noChangeArrowheads="1"/>
          </p:cNvPicPr>
          <p:nvPr/>
        </p:nvPicPr>
        <p:blipFill>
          <a:blip r:embed="rId2"/>
          <a:srcRect/>
          <a:stretch>
            <a:fillRect/>
          </a:stretch>
        </p:blipFill>
        <p:spPr bwMode="auto">
          <a:xfrm>
            <a:off x="5286380" y="1928802"/>
            <a:ext cx="3248025" cy="3633787"/>
          </a:xfrm>
          <a:prstGeom prst="rect">
            <a:avLst/>
          </a:prstGeom>
          <a:noFill/>
          <a:ln w="9525">
            <a:noFill/>
            <a:round/>
            <a:headEnd/>
            <a:tailEnd/>
          </a:ln>
          <a:effectLst/>
        </p:spPr>
      </p:pic>
      <p:sp>
        <p:nvSpPr>
          <p:cNvPr id="4" name="Text Box 7"/>
          <p:cNvSpPr txBox="1">
            <a:spLocks noChangeArrowheads="1"/>
          </p:cNvSpPr>
          <p:nvPr/>
        </p:nvSpPr>
        <p:spPr bwMode="auto">
          <a:xfrm>
            <a:off x="785786" y="5643578"/>
            <a:ext cx="5418138" cy="617537"/>
          </a:xfrm>
          <a:prstGeom prst="rect">
            <a:avLst/>
          </a:prstGeom>
          <a:noFill/>
          <a:ln w="9525">
            <a:noFill/>
            <a:round/>
            <a:headEnd/>
            <a:tailEnd/>
          </a:ln>
          <a:effectLst/>
        </p:spPr>
        <p:txBody>
          <a:bodyPr lIns="90000" tIns="60840" rIns="90000" bIns="45000"/>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b="1" dirty="0">
                <a:solidFill>
                  <a:srgbClr val="000000"/>
                </a:solidFill>
              </a:rPr>
              <a:t>Лиственница </a:t>
            </a:r>
            <a:r>
              <a:rPr lang="ru-RU" b="1" dirty="0" err="1">
                <a:solidFill>
                  <a:srgbClr val="000000"/>
                </a:solidFill>
              </a:rPr>
              <a:t>Даурская</a:t>
            </a:r>
            <a:r>
              <a:rPr lang="ru-RU" b="1" dirty="0">
                <a:solidFill>
                  <a:srgbClr val="000000"/>
                </a:solidFill>
              </a:rPr>
              <a:t>: западная (к западу от р. Лены) и восточная (к востоку от р. Лены).</a:t>
            </a:r>
            <a:r>
              <a:rPr lang="ru-RU" dirty="0">
                <a:solidFill>
                  <a:srgbClr val="000000"/>
                </a:solidFill>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Rectangle 7"/>
          <p:cNvSpPr>
            <a:spLocks noChangeArrowheads="1"/>
          </p:cNvSpPr>
          <p:nvPr/>
        </p:nvSpPr>
        <p:spPr bwMode="auto">
          <a:xfrm>
            <a:off x="142844" y="1214422"/>
            <a:ext cx="8780352" cy="452431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Вопросы  для первой группы:</a:t>
            </a:r>
            <a:endParaRPr kumimoji="0" lang="ru-RU"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Какие типы пространственной структуры </a:t>
            </a:r>
          </a:p>
          <a:p>
            <a:pPr marL="0" marR="0" lvl="0" indent="0" algn="l" defTabSz="914400" rtl="0" eaLnBrk="0" fontAlgn="base" latinLnBrk="0" hangingPunct="0">
              <a:lnSpc>
                <a:spcPct val="100000"/>
              </a:lnSpc>
              <a:spcBef>
                <a:spcPct val="0"/>
              </a:spcBef>
              <a:spcAft>
                <a:spcPct val="0"/>
              </a:spcAft>
              <a:buClrTx/>
              <a:buSzTx/>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популяций вам известны. Приведите примеры.</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Охарактеризуйте половую структуру популяций</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Вопросы для второй группы:</a:t>
            </a:r>
            <a:endParaRPr kumimoji="0" lang="ru-RU"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Назовите отличия возрастной структуры</a:t>
            </a:r>
          </a:p>
          <a:p>
            <a:pPr marL="0" marR="0" lvl="0" indent="0" algn="l" defTabSz="914400" rtl="0" eaLnBrk="0" fontAlgn="base" latinLnBrk="0" hangingPunct="0">
              <a:lnSpc>
                <a:spcPct val="100000"/>
              </a:lnSpc>
              <a:spcBef>
                <a:spcPct val="0"/>
              </a:spcBef>
              <a:spcAft>
                <a:spcPct val="0"/>
              </a:spcAft>
              <a:buClrTx/>
              <a:buSzTx/>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популяций растений от животных.</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Чем определяется генетическая структура</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популяций</a:t>
            </a:r>
            <a:r>
              <a:rPr kumimoji="0" lang="ru-RU"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60339" y="493713"/>
            <a:ext cx="8555066" cy="6007121"/>
          </a:xfrm>
          <a:prstGeom prst="rect">
            <a:avLst/>
          </a:prstGeom>
          <a:noFill/>
          <a:ln w="9525">
            <a:noFill/>
            <a:round/>
            <a:headEnd/>
            <a:tailEnd/>
          </a:ln>
          <a:effectLst/>
        </p:spPr>
        <p:txBody>
          <a:bodyPr lIns="90000" tIns="60840" rIns="90000" bIns="45000"/>
          <a:lstStyle/>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ru-RU" sz="1600" dirty="0" smtClean="0">
                <a:solidFill>
                  <a:srgbClr val="000000"/>
                </a:solidFill>
              </a:rPr>
              <a:t>- </a:t>
            </a:r>
            <a:r>
              <a:rPr lang="ru-RU" sz="1600" b="1" i="1" dirty="0">
                <a:solidFill>
                  <a:srgbClr val="B80047"/>
                </a:solidFill>
              </a:rPr>
              <a:t>Численность популяции</a:t>
            </a:r>
            <a:r>
              <a:rPr lang="ru-RU" sz="1600" dirty="0">
                <a:solidFill>
                  <a:srgbClr val="000000"/>
                </a:solidFill>
              </a:rPr>
              <a:t> — это общее количество особей на данной территории или в данном объеме. У насекомых и мелких растений количество особей в популяции может достигать сотен тысяч и миллионов особей, в то время как численность одной из популяций садовой улитки — только тысячи особей.</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ru-RU" sz="1600" dirty="0">
              <a:solidFill>
                <a:srgbClr val="000000"/>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ru-RU" sz="1600" dirty="0">
                <a:solidFill>
                  <a:srgbClr val="000000"/>
                </a:solidFill>
              </a:rPr>
              <a:t>     - </a:t>
            </a:r>
            <a:r>
              <a:rPr lang="ru-RU" sz="1600" b="1" i="1" dirty="0">
                <a:solidFill>
                  <a:srgbClr val="B80047"/>
                </a:solidFill>
              </a:rPr>
              <a:t>Плотность популяции </a:t>
            </a:r>
            <a:r>
              <a:rPr lang="ru-RU" sz="1600" dirty="0">
                <a:solidFill>
                  <a:srgbClr val="000000"/>
                </a:solidFill>
              </a:rPr>
              <a:t>— количество особей или их биомассы на единицу площади или объема. Например, 150 растений сосны на 1 га или 0,5 г циклопов в 1 м3 воды. Плотность зависит от численности. При возрастании количества особей плотность не увеличивается только тогда, когда возможно расширение ареала (расселение). Превышение оптимальной плотности неблагоприятно сказывается на состоянии популяции. При этом сокращается жизненное пространство для каждой особи, иссякают кормовые ресурсы, резко возрастает конкуренция между особями. Снижение плотности ниже оптимальной приводит к ослаблению защитных свойств популяции, снижает ее плодовитость, что в конечном итоге может привести к вымиранию популяции. </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ru-RU" sz="1600" dirty="0">
              <a:solidFill>
                <a:srgbClr val="000000"/>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ru-RU" sz="1600" dirty="0">
                <a:solidFill>
                  <a:srgbClr val="000000"/>
                </a:solidFill>
              </a:rPr>
              <a:t>   - </a:t>
            </a:r>
            <a:r>
              <a:rPr lang="ru-RU" sz="1600" b="1" i="1" dirty="0">
                <a:solidFill>
                  <a:srgbClr val="B80047"/>
                </a:solidFill>
              </a:rPr>
              <a:t>Рождаемость</a:t>
            </a:r>
            <a:r>
              <a:rPr lang="ru-RU" sz="1600" dirty="0">
                <a:solidFill>
                  <a:srgbClr val="000000"/>
                </a:solidFill>
              </a:rPr>
              <a:t> — число новых особей, появившихся в популяции за единицу времени за счет размножения. Средняя величина рождаемости каждого вида определилась исторически как приспособление для восполнения убыли популяции.</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endParaRPr lang="ru-RU" sz="1600" dirty="0">
              <a:solidFill>
                <a:srgbClr val="000000"/>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pPr>
            <a:r>
              <a:rPr lang="ru-RU" sz="1600" dirty="0">
                <a:solidFill>
                  <a:srgbClr val="000000"/>
                </a:solidFill>
              </a:rPr>
              <a:t>    - </a:t>
            </a:r>
            <a:r>
              <a:rPr lang="ru-RU" sz="1600" b="1" i="1" dirty="0">
                <a:solidFill>
                  <a:srgbClr val="B80047"/>
                </a:solidFill>
              </a:rPr>
              <a:t>Смертность </a:t>
            </a:r>
            <a:r>
              <a:rPr lang="ru-RU" sz="1600" dirty="0">
                <a:solidFill>
                  <a:srgbClr val="000000"/>
                </a:solidFill>
              </a:rPr>
              <a:t>   -  характеризует скорость убывания численности популяции вследствие гибели особей от хищников, паразитов, болезней, физиологической неполноценности, старости и т. п.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
          <p:cNvSpPr>
            <a:spLocks noChangeArrowheads="1"/>
          </p:cNvSpPr>
          <p:nvPr/>
        </p:nvSpPr>
        <p:spPr bwMode="auto">
          <a:xfrm>
            <a:off x="0" y="1428736"/>
            <a:ext cx="9144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Дайте понятие определению популяция.</a:t>
            </a:r>
            <a:endPar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Назовите 3 типа популяций.</a:t>
            </a:r>
          </a:p>
          <a:p>
            <a:pPr marL="0" marR="0" lvl="0" indent="0" algn="just" defTabSz="914400" rtl="0" eaLnBrk="0" fontAlgn="base" latinLnBrk="0" hangingPunct="0">
              <a:lnSpc>
                <a:spcPct val="100000"/>
              </a:lnSpc>
              <a:spcBef>
                <a:spcPct val="0"/>
              </a:spcBef>
              <a:spcAft>
                <a:spcPct val="0"/>
              </a:spcAft>
              <a:buClrTx/>
              <a:buSzTx/>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Приведите примеры.</a:t>
            </a:r>
            <a:endPar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Назовите структуры популяций.</a:t>
            </a:r>
            <a:endPar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Назовите 4 основных характеристики популяции.</a:t>
            </a:r>
            <a:endPar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Как в популяции воздействуют</a:t>
            </a:r>
          </a:p>
          <a:p>
            <a:pPr marL="0" marR="0" lvl="0" indent="0" algn="just" defTabSz="914400" rtl="0" eaLnBrk="0" fontAlgn="base" latinLnBrk="0" hangingPunct="0">
              <a:lnSpc>
                <a:spcPct val="100000"/>
              </a:lnSpc>
              <a:spcBef>
                <a:spcPct val="0"/>
              </a:spcBef>
              <a:spcAft>
                <a:spcPct val="0"/>
              </a:spcAft>
              <a:buClrTx/>
              <a:buSzTx/>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друг на друга темпы рождаемости и смертности?</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3286124"/>
            <a:ext cx="8072494" cy="32147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dirty="0" smtClean="0"/>
              <a:t>Спасибо за внимание</a:t>
            </a:r>
            <a:endParaRPr lang="ru-RU" sz="6000" dirty="0"/>
          </a:p>
        </p:txBody>
      </p:sp>
      <p:sp>
        <p:nvSpPr>
          <p:cNvPr id="3" name="TextBox 2"/>
          <p:cNvSpPr txBox="1"/>
          <p:nvPr/>
        </p:nvSpPr>
        <p:spPr>
          <a:xfrm>
            <a:off x="1000100" y="785794"/>
            <a:ext cx="7429552" cy="1384995"/>
          </a:xfrm>
          <a:prstGeom prst="rect">
            <a:avLst/>
          </a:prstGeom>
          <a:noFill/>
        </p:spPr>
        <p:txBody>
          <a:bodyPr wrap="square" rtlCol="0">
            <a:spAutoFit/>
          </a:bodyPr>
          <a:lstStyle/>
          <a:p>
            <a:pPr algn="ctr"/>
            <a:r>
              <a:rPr lang="ru-RU" sz="2800" dirty="0" smtClean="0">
                <a:latin typeface="Times New Roman" pitchFamily="18" charset="0"/>
                <a:cs typeface="Times New Roman" pitchFamily="18" charset="0"/>
              </a:rPr>
              <a:t>Домашнее задание: </a:t>
            </a:r>
          </a:p>
          <a:p>
            <a:pPr algn="ctr"/>
            <a:r>
              <a:rPr lang="ru-RU" sz="2800" dirty="0" smtClean="0">
                <a:latin typeface="Times New Roman" pitchFamily="18" charset="0"/>
                <a:cs typeface="Times New Roman" pitchFamily="18" charset="0"/>
              </a:rPr>
              <a:t>параграф № 10, </a:t>
            </a:r>
            <a:r>
              <a:rPr lang="ru-RU" sz="2800" dirty="0" err="1" smtClean="0">
                <a:latin typeface="Times New Roman" pitchFamily="18" charset="0"/>
                <a:cs typeface="Times New Roman" pitchFamily="18" charset="0"/>
              </a:rPr>
              <a:t>стр</a:t>
            </a:r>
            <a:r>
              <a:rPr lang="ru-RU" sz="2800" dirty="0" smtClean="0">
                <a:latin typeface="Times New Roman" pitchFamily="18" charset="0"/>
                <a:cs typeface="Times New Roman" pitchFamily="18" charset="0"/>
              </a:rPr>
              <a:t> 53-55,</a:t>
            </a:r>
          </a:p>
          <a:p>
            <a:pPr algn="ctr"/>
            <a:r>
              <a:rPr lang="ru-RU" sz="2800" dirty="0" smtClean="0">
                <a:latin typeface="Times New Roman" pitchFamily="18" charset="0"/>
                <a:cs typeface="Times New Roman" pitchFamily="18" charset="0"/>
              </a:rPr>
              <a:t> записи в тетради</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190</TotalTime>
  <Words>525</Words>
  <Application>Microsoft Office PowerPoint</Application>
  <PresentationFormat>Экран (4:3)</PresentationFormat>
  <Paragraphs>63</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Поток</vt:lpstr>
      <vt:lpstr>Популяция</vt:lpstr>
      <vt:lpstr>Слайд 2</vt:lpstr>
      <vt:lpstr>Слайд 3</vt:lpstr>
      <vt:lpstr>Слайд 4</vt:lpstr>
      <vt:lpstr>Слайд 5</vt:lpstr>
      <vt:lpstr>Слайд 6</vt:lpstr>
      <vt:lpstr>Слайд 7</vt:lpstr>
      <vt:lpstr>Слайд 8</vt:lpstr>
      <vt:lpstr>Слайд 9</vt:lpstr>
      <vt:lpstr>Слайд 10</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Популяция</dc:title>
  <dc:creator>777</dc:creator>
  <cp:lastModifiedBy>777</cp:lastModifiedBy>
  <cp:revision>11</cp:revision>
  <dcterms:created xsi:type="dcterms:W3CDTF">2017-02-07T03:06:04Z</dcterms:created>
  <dcterms:modified xsi:type="dcterms:W3CDTF">2017-02-07T06:16:30Z</dcterms:modified>
</cp:coreProperties>
</file>